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s/slide3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36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61"/>
  </p:notesMasterIdLst>
  <p:handoutMasterIdLst>
    <p:handoutMasterId r:id="rId62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08" autoAdjust="0"/>
    <p:restoredTop sz="95274" autoAdjust="0"/>
  </p:normalViewPr>
  <p:slideViewPr>
    <p:cSldViewPr>
      <p:cViewPr varScale="1">
        <p:scale>
          <a:sx n="60" d="100"/>
          <a:sy n="60" d="100"/>
        </p:scale>
        <p:origin x="408" y="3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68" Type="http://schemas.openxmlformats.org/officeDocument/2006/relationships/customXml" Target="../customXml/item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customXml" Target="../customXml/item2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11-Mar-19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11-Mar-19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301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 noEditPoints="1"/>
          </p:cNvSpPr>
          <p:nvPr/>
        </p:nvSpPr>
        <p:spPr bwMode="auto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A1CABC-466D-0C45-AC1E-3D9A8261A8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32033" y="4753522"/>
            <a:ext cx="1556792" cy="1556792"/>
          </a:xfrm>
          <a:prstGeom prst="rect">
            <a:avLst/>
          </a:prstGeom>
          <a:effectLst>
            <a:reflection stA="520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2" y="1828799"/>
            <a:ext cx="10637440" cy="3048001"/>
          </a:xfrm>
        </p:spPr>
        <p:txBody>
          <a:bodyPr/>
          <a:lstStyle/>
          <a:p>
            <a:r>
              <a:rPr lang="en-US" dirty="0"/>
              <a:t>CS</a:t>
            </a:r>
            <a:r>
              <a:rPr lang="tr-TR" dirty="0"/>
              <a:t>E</a:t>
            </a:r>
            <a:r>
              <a:rPr lang="en-US" dirty="0"/>
              <a:t> </a:t>
            </a:r>
            <a:r>
              <a:rPr lang="tr-TR" dirty="0"/>
              <a:t>204 -</a:t>
            </a:r>
            <a:r>
              <a:rPr lang="en-US" dirty="0"/>
              <a:t> INTRO TO Database Systems</a:t>
            </a:r>
            <a:br>
              <a:rPr lang="en-US" dirty="0"/>
            </a:br>
            <a:r>
              <a:rPr lang="en-US" dirty="0"/>
              <a:t>E-R Modeling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Joseph LEDET</a:t>
            </a:r>
          </a:p>
          <a:p>
            <a:r>
              <a:rPr lang="en-US" dirty="0"/>
              <a:t>Department of Computer Engineering</a:t>
            </a:r>
          </a:p>
          <a:p>
            <a:r>
              <a:rPr lang="tr-TR" dirty="0"/>
              <a:t>Akdeniz</a:t>
            </a:r>
            <a:r>
              <a:rPr lang="en-US" dirty="0"/>
              <a:t> University</a:t>
            </a:r>
          </a:p>
          <a:p>
            <a:r>
              <a:rPr lang="en-US" dirty="0" err="1"/>
              <a:t>josephledet</a:t>
            </a:r>
            <a:r>
              <a:rPr lang="en-US" dirty="0"/>
              <a:t>@</a:t>
            </a:r>
            <a:r>
              <a:rPr lang="tr-TR" dirty="0" err="1"/>
              <a:t>akdeniz</a:t>
            </a:r>
            <a:r>
              <a:rPr lang="en-US" dirty="0"/>
              <a:t>.</a:t>
            </a:r>
            <a:r>
              <a:rPr lang="en-US" dirty="0" err="1"/>
              <a:t>edu.tr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1F16D-1D93-4D42-9521-71FAA39AC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5"/>
            <a:ext cx="3498913" cy="349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 of Branch </a:t>
            </a:r>
            <a:r>
              <a:rPr lang="en-US" i="1" dirty="0"/>
              <a:t>Has</a:t>
            </a:r>
            <a:r>
              <a:rPr lang="en-US" dirty="0"/>
              <a:t> Staff relationship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6" descr="DS3-Figure 11-0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581" y="1600200"/>
            <a:ext cx="8816271" cy="484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400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 of a Relationship</a:t>
            </a:r>
          </a:p>
          <a:p>
            <a:pPr lvl="1"/>
            <a:r>
              <a:rPr lang="en-US" dirty="0"/>
              <a:t>Number of participating entities in  relationship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Relationship of degree :</a:t>
            </a:r>
          </a:p>
          <a:p>
            <a:pPr lvl="1"/>
            <a:r>
              <a:rPr lang="en-US" dirty="0"/>
              <a:t>two is binary </a:t>
            </a:r>
          </a:p>
          <a:p>
            <a:pPr lvl="1"/>
            <a:r>
              <a:rPr lang="en-US" dirty="0"/>
              <a:t>three is ternary</a:t>
            </a:r>
          </a:p>
          <a:p>
            <a:pPr lvl="1"/>
            <a:r>
              <a:rPr lang="en-US" dirty="0"/>
              <a:t>four is quaternary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3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relationships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5" descr="DS3-Figure 11-0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8" y="1844824"/>
            <a:ext cx="5969924" cy="129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DS3-Figure 11-0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8" y="4269864"/>
            <a:ext cx="6264696" cy="2269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DS3-Figure 11-0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672" y="1771790"/>
            <a:ext cx="5885834" cy="2953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18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Recursive Relationship</a:t>
            </a:r>
          </a:p>
          <a:p>
            <a:pPr lvl="1"/>
            <a:r>
              <a:rPr lang="en-US" dirty="0"/>
              <a:t>Relationship type where same entity type participates more than once in different roles. </a:t>
            </a:r>
          </a:p>
          <a:p>
            <a:r>
              <a:rPr lang="en-US" dirty="0"/>
              <a:t>Relationships may be given role names to indicate purpose that each participating entity type plays in a relationship.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3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relationship called </a:t>
            </a:r>
            <a:r>
              <a:rPr lang="en-US" i="1" dirty="0"/>
              <a:t>Supervises</a:t>
            </a:r>
            <a:r>
              <a:rPr lang="en-US" dirty="0"/>
              <a:t> with role names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5" descr="DS3-Figure 11-09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51" y="1600200"/>
            <a:ext cx="9894128" cy="456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371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Entities associated through two distinct relationships with role names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5" descr="DS3-Figure 11-1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60" y="1568975"/>
            <a:ext cx="6408711" cy="491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35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Attribute</a:t>
            </a:r>
          </a:p>
          <a:p>
            <a:pPr lvl="1"/>
            <a:r>
              <a:rPr lang="en-US" dirty="0"/>
              <a:t>Property of an entity or a relationship type.</a:t>
            </a:r>
          </a:p>
          <a:p>
            <a:r>
              <a:rPr lang="en-US" dirty="0" smtClean="0"/>
              <a:t>Attribute </a:t>
            </a:r>
            <a:r>
              <a:rPr lang="en-US" dirty="0"/>
              <a:t>Domain</a:t>
            </a:r>
          </a:p>
          <a:p>
            <a:pPr lvl="1"/>
            <a:r>
              <a:rPr lang="en-US" dirty="0"/>
              <a:t>Set of allowable values for one or more attributes. </a:t>
            </a:r>
          </a:p>
          <a:p>
            <a:r>
              <a:rPr lang="en-US" dirty="0"/>
              <a:t>Simple Attribute</a:t>
            </a:r>
          </a:p>
          <a:p>
            <a:pPr lvl="1"/>
            <a:r>
              <a:rPr lang="en-US" dirty="0"/>
              <a:t>Attribute composed of a single component with an independent existence.</a:t>
            </a:r>
          </a:p>
          <a:p>
            <a:r>
              <a:rPr lang="en-US" dirty="0" smtClean="0"/>
              <a:t>Composite </a:t>
            </a:r>
            <a:r>
              <a:rPr lang="en-US" dirty="0"/>
              <a:t>Attribute</a:t>
            </a:r>
          </a:p>
          <a:p>
            <a:pPr lvl="1"/>
            <a:r>
              <a:rPr lang="en-US" dirty="0"/>
              <a:t>Attribute composed of multiple components, each with an independent existence.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8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Single-valued Attribute</a:t>
            </a:r>
          </a:p>
          <a:p>
            <a:pPr lvl="1"/>
            <a:r>
              <a:rPr lang="en-US" dirty="0"/>
              <a:t>Attribute that holds a single value for each occurrence of an entity type. </a:t>
            </a:r>
          </a:p>
          <a:p>
            <a:r>
              <a:rPr lang="en-US" dirty="0" smtClean="0"/>
              <a:t>Multi-valued </a:t>
            </a:r>
            <a:r>
              <a:rPr lang="en-US" dirty="0"/>
              <a:t>Attribute</a:t>
            </a:r>
          </a:p>
          <a:p>
            <a:pPr lvl="1"/>
            <a:r>
              <a:rPr lang="en-US" dirty="0"/>
              <a:t>Attribute that holds </a:t>
            </a:r>
            <a:r>
              <a:rPr lang="en-US" dirty="0" smtClean="0"/>
              <a:t>multiple </a:t>
            </a:r>
            <a:r>
              <a:rPr lang="en-US" dirty="0"/>
              <a:t>values for each occurrence of an entity type. </a:t>
            </a:r>
            <a:endParaRPr lang="en-US" dirty="0" smtClean="0"/>
          </a:p>
          <a:p>
            <a:r>
              <a:rPr lang="en-US" dirty="0"/>
              <a:t>Derived Attribute</a:t>
            </a:r>
          </a:p>
          <a:p>
            <a:pPr lvl="1"/>
            <a:r>
              <a:rPr lang="en-US" dirty="0"/>
              <a:t>Attribute that represents a value that is derivable from value of a related attribute, or set of attributes, not necessarily in the same entity type.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9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Candidate Key</a:t>
            </a:r>
          </a:p>
          <a:p>
            <a:pPr lvl="1"/>
            <a:r>
              <a:rPr lang="en-US" dirty="0"/>
              <a:t>Minimal set of attributes that uniquely identifies each occurrence of an entity type. </a:t>
            </a:r>
          </a:p>
          <a:p>
            <a:r>
              <a:rPr lang="en-US" dirty="0" smtClean="0"/>
              <a:t>Primary </a:t>
            </a:r>
            <a:r>
              <a:rPr lang="en-US" dirty="0"/>
              <a:t>Key</a:t>
            </a:r>
          </a:p>
          <a:p>
            <a:pPr lvl="1"/>
            <a:r>
              <a:rPr lang="en-US" dirty="0"/>
              <a:t>Candidate key selected to uniquely identify each occurrence of an entity type. </a:t>
            </a:r>
          </a:p>
          <a:p>
            <a:r>
              <a:rPr lang="en-US" dirty="0" smtClean="0"/>
              <a:t>Composite </a:t>
            </a:r>
            <a:r>
              <a:rPr lang="en-US" dirty="0"/>
              <a:t>Key</a:t>
            </a:r>
          </a:p>
          <a:p>
            <a:pPr lvl="1"/>
            <a:r>
              <a:rPr lang="en-US" dirty="0"/>
              <a:t>A candidate key that consists of two or more attributes.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0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 of  Staff and  Branch entities and their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1032" descr="DS3-Figure 11-1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799" y="1600201"/>
            <a:ext cx="9938863" cy="484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76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use Entity–Relationship (ER) modeling in database design. </a:t>
            </a:r>
          </a:p>
          <a:p>
            <a:r>
              <a:rPr lang="en-US" dirty="0"/>
              <a:t>Basic concepts associated with ER model. </a:t>
            </a:r>
          </a:p>
          <a:p>
            <a:r>
              <a:rPr lang="en-US" dirty="0"/>
              <a:t>Diagrammatic technique for displaying ER model using Unified Modeling Language (UML</a:t>
            </a:r>
            <a:r>
              <a:rPr lang="en-US" dirty="0" smtClean="0"/>
              <a:t>).</a:t>
            </a:r>
            <a:endParaRPr lang="en-US" dirty="0"/>
          </a:p>
          <a:p>
            <a:r>
              <a:rPr lang="en-US" dirty="0"/>
              <a:t>How to identify and resolve problems with ER models called connection traps. </a:t>
            </a:r>
          </a:p>
          <a:p>
            <a:r>
              <a:rPr lang="en-US" dirty="0"/>
              <a:t>How to build an ER model from a requirements specification.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3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Entity Type</a:t>
            </a:r>
          </a:p>
          <a:p>
            <a:pPr lvl="1"/>
            <a:r>
              <a:rPr lang="en-US" dirty="0"/>
              <a:t>Entity type that is not existence-dependent on some other entity type. </a:t>
            </a:r>
          </a:p>
          <a:p>
            <a:r>
              <a:rPr lang="en-US" dirty="0" smtClean="0"/>
              <a:t>Weak </a:t>
            </a:r>
            <a:r>
              <a:rPr lang="en-US" dirty="0"/>
              <a:t>Entity Type</a:t>
            </a:r>
          </a:p>
          <a:p>
            <a:pPr lvl="1"/>
            <a:r>
              <a:rPr lang="en-US" dirty="0"/>
              <a:t>Entity type that is existence-dependent on some other entity type.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1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Strong entity type called Client and weak entity type called Preference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8" descr="DS3-Figure 11-1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389" y="1600200"/>
            <a:ext cx="8497526" cy="484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091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called </a:t>
            </a:r>
            <a:r>
              <a:rPr lang="en-US" i="1" dirty="0"/>
              <a:t>Advertises</a:t>
            </a:r>
            <a:r>
              <a:rPr lang="en-US" dirty="0"/>
              <a:t> with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5" descr="DS3-Figure 11-1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381" y="1600199"/>
            <a:ext cx="8665187" cy="484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521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type of constraint on relationships is called </a:t>
            </a:r>
            <a:r>
              <a:rPr lang="en-US" b="1" i="1" dirty="0"/>
              <a:t>multiplicity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Multiplicity - number (or range) of possible occurrences of an entity type that may relate to a single occurrence of an associated entity type through a particular relationship. </a:t>
            </a:r>
          </a:p>
          <a:p>
            <a:r>
              <a:rPr lang="en-US" dirty="0"/>
              <a:t>Represents policies (called </a:t>
            </a:r>
            <a:r>
              <a:rPr lang="en-US" b="1" i="1" dirty="0"/>
              <a:t>business rules</a:t>
            </a:r>
            <a:r>
              <a:rPr lang="en-US" dirty="0"/>
              <a:t>) established by user or company.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4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common degree for relationships is binary. </a:t>
            </a:r>
          </a:p>
          <a:p>
            <a:r>
              <a:rPr lang="en-US" dirty="0" smtClean="0"/>
              <a:t>Binary </a:t>
            </a:r>
            <a:r>
              <a:rPr lang="en-US" dirty="0"/>
              <a:t>relationships are generally referred to as being:</a:t>
            </a:r>
          </a:p>
          <a:p>
            <a:pPr lvl="1"/>
            <a:r>
              <a:rPr lang="en-US" dirty="0"/>
              <a:t>one-to-one (1:1)</a:t>
            </a:r>
          </a:p>
          <a:p>
            <a:pPr lvl="1"/>
            <a:r>
              <a:rPr lang="en-US" dirty="0"/>
              <a:t>one-to-many (1:*)</a:t>
            </a:r>
          </a:p>
          <a:p>
            <a:pPr lvl="1"/>
            <a:r>
              <a:rPr lang="en-US" dirty="0" smtClean="0"/>
              <a:t>many-to-many </a:t>
            </a:r>
            <a:r>
              <a:rPr lang="en-US" dirty="0"/>
              <a:t>(*:*)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7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 of Staff </a:t>
            </a:r>
            <a:r>
              <a:rPr lang="en-US" i="1" dirty="0"/>
              <a:t>Manages</a:t>
            </a:r>
            <a:r>
              <a:rPr lang="en-US" dirty="0"/>
              <a:t> Branch relationship type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7" descr="DS3-Figure 11-14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910" y="1600199"/>
            <a:ext cx="9964895" cy="484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207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Multiplicity of Staff Manages Branch (1:1) relationship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8" descr="DS3-Figure 11-14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17" y="1600200"/>
            <a:ext cx="9018133" cy="434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103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 of Staff </a:t>
            </a:r>
            <a:r>
              <a:rPr lang="en-US" i="1" dirty="0"/>
              <a:t>Oversees</a:t>
            </a:r>
            <a:r>
              <a:rPr lang="en-US" dirty="0"/>
              <a:t> </a:t>
            </a:r>
            <a:r>
              <a:rPr lang="en-US" dirty="0" err="1"/>
              <a:t>PropertyForRent</a:t>
            </a:r>
            <a:r>
              <a:rPr lang="en-US" dirty="0"/>
              <a:t> relationship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9" descr="DS3-Figure 11-15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04" y="1600200"/>
            <a:ext cx="9836140" cy="470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231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Multiplicity of Staff </a:t>
            </a:r>
            <a:r>
              <a:rPr lang="en-US" i="1" dirty="0"/>
              <a:t>Oversees</a:t>
            </a:r>
            <a:r>
              <a:rPr lang="en-US" dirty="0"/>
              <a:t> </a:t>
            </a:r>
            <a:r>
              <a:rPr lang="en-US" dirty="0" err="1"/>
              <a:t>PropertyForRent</a:t>
            </a:r>
            <a:r>
              <a:rPr lang="en-US" dirty="0"/>
              <a:t> (1:*) relationship type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8" descr="DS3-Figure 11-15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11" y="1600200"/>
            <a:ext cx="10348378" cy="470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947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net of Newspaper </a:t>
            </a:r>
            <a:r>
              <a:rPr lang="en-US" i="1" dirty="0"/>
              <a:t>Advertises</a:t>
            </a:r>
            <a:r>
              <a:rPr lang="en-US" dirty="0"/>
              <a:t> </a:t>
            </a:r>
            <a:r>
              <a:rPr lang="en-US" dirty="0" err="1"/>
              <a:t>PropertyForRent</a:t>
            </a:r>
            <a:r>
              <a:rPr lang="en-US" dirty="0"/>
              <a:t>  relationship type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7" descr="DS3-Figure 11-16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964" y="1608808"/>
            <a:ext cx="8208912" cy="4868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503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 of Branch user views of </a:t>
            </a:r>
            <a:r>
              <a:rPr lang="en-US" i="1" dirty="0" err="1"/>
              <a:t>DreamHome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8" descr="DS3-Figure 11-0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068" y="1522579"/>
            <a:ext cx="6552727" cy="524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85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Multiplicity of Newspaper </a:t>
            </a:r>
            <a:r>
              <a:rPr lang="en-US" i="1" dirty="0"/>
              <a:t>Advertises</a:t>
            </a:r>
            <a:r>
              <a:rPr lang="en-US" dirty="0"/>
              <a:t> </a:t>
            </a:r>
            <a:r>
              <a:rPr lang="en-US" dirty="0" err="1"/>
              <a:t>PropertyForRent</a:t>
            </a:r>
            <a:r>
              <a:rPr lang="en-US" dirty="0"/>
              <a:t> (*:*) relationship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8" descr="DS3-Figure 11-16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75" y="1600200"/>
            <a:ext cx="10607810" cy="470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50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Multiplicity for Complex Relationships </a:t>
            </a:r>
          </a:p>
          <a:p>
            <a:pPr lvl="1"/>
            <a:r>
              <a:rPr lang="en-US" dirty="0"/>
              <a:t>Number (or range) of possible occurrences of an entity type in an n-</a:t>
            </a:r>
            <a:r>
              <a:rPr lang="en-US" dirty="0" err="1"/>
              <a:t>ary</a:t>
            </a:r>
            <a:r>
              <a:rPr lang="en-US" dirty="0"/>
              <a:t> relationship when other (n-1) values are fixed.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7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net of ternary </a:t>
            </a:r>
            <a:r>
              <a:rPr lang="en-US" i="1" dirty="0"/>
              <a:t>Registers</a:t>
            </a:r>
            <a:r>
              <a:rPr lang="en-US" dirty="0"/>
              <a:t> relationship with values for Staff and Branch entities fixed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5" descr="DS3-Figure 11-17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84" y="1595374"/>
            <a:ext cx="9433048" cy="4773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415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Multiplicity of ternary </a:t>
            </a:r>
            <a:r>
              <a:rPr lang="en-US" i="1" dirty="0"/>
              <a:t>Registers</a:t>
            </a:r>
            <a:r>
              <a:rPr lang="en-US" dirty="0"/>
              <a:t> relationship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1029" descr="DS3-Figure 11-17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82" y="1988840"/>
            <a:ext cx="10406855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052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multiplicity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6" descr="DS3-Table 11-0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" t="12500"/>
          <a:stretch>
            <a:fillRect/>
          </a:stretch>
        </p:blipFill>
        <p:spPr bwMode="auto">
          <a:xfrm>
            <a:off x="247122" y="1916832"/>
            <a:ext cx="11518123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730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Multiplicity is made up of two types of restrictions on relationships: cardinality and participation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Cardinality </a:t>
            </a:r>
            <a:endParaRPr lang="en-US" dirty="0"/>
          </a:p>
          <a:p>
            <a:pPr lvl="1"/>
            <a:r>
              <a:rPr lang="en-US" dirty="0"/>
              <a:t>Describes maximum number of possible relationship occurrences for an entity participating in a given relationship type. </a:t>
            </a:r>
          </a:p>
          <a:p>
            <a:r>
              <a:rPr lang="en-US" dirty="0" smtClean="0"/>
              <a:t>Participation</a:t>
            </a:r>
            <a:endParaRPr lang="en-US" dirty="0"/>
          </a:p>
          <a:p>
            <a:pPr lvl="1"/>
            <a:r>
              <a:rPr lang="en-US" dirty="0"/>
              <a:t>Determines whether all or only some entity occurrences participate in a relationship.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0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Multiplicity as cardinality and participation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1029" descr="DS3-Figure 11-18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068" y="1637542"/>
            <a:ext cx="6048671" cy="5103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746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ER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Problems may arise when designing a conceptual data model called </a:t>
            </a:r>
            <a:r>
              <a:rPr lang="en-US" i="1" dirty="0"/>
              <a:t>connection traps</a:t>
            </a:r>
            <a:r>
              <a:rPr lang="en-US" dirty="0"/>
              <a:t>.  </a:t>
            </a:r>
          </a:p>
          <a:p>
            <a:r>
              <a:rPr lang="en-US" dirty="0"/>
              <a:t>Often due to a misinterpretation of the meaning of certain relationships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Two main types of connection traps are called </a:t>
            </a:r>
            <a:r>
              <a:rPr lang="en-US" i="1" dirty="0"/>
              <a:t>fan traps </a:t>
            </a:r>
            <a:r>
              <a:rPr lang="en-US" dirty="0"/>
              <a:t>and </a:t>
            </a:r>
            <a:r>
              <a:rPr lang="en-US" i="1" dirty="0"/>
              <a:t>chasm traps</a:t>
            </a:r>
            <a:r>
              <a:rPr lang="en-US" dirty="0" smtClean="0"/>
              <a:t>.</a:t>
            </a:r>
          </a:p>
          <a:p>
            <a:r>
              <a:rPr lang="en-US" dirty="0"/>
              <a:t>Fan Trap</a:t>
            </a:r>
          </a:p>
          <a:p>
            <a:pPr lvl="1"/>
            <a:r>
              <a:rPr lang="en-US" dirty="0"/>
              <a:t>Where a model represents a relationship between entity types, but pathway between certain entity occurrences is ambiguous. </a:t>
            </a:r>
          </a:p>
          <a:p>
            <a:r>
              <a:rPr lang="en-US" dirty="0" smtClean="0"/>
              <a:t>Chasm </a:t>
            </a:r>
            <a:r>
              <a:rPr lang="en-US" dirty="0"/>
              <a:t>Trap</a:t>
            </a:r>
          </a:p>
          <a:p>
            <a:pPr lvl="1"/>
            <a:r>
              <a:rPr lang="en-US" dirty="0"/>
              <a:t>Where a model suggests the existence of a relationship between entity types, but pathway does not exist between certain entity occurrences.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8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a Fan Trap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8" descr="DS3-Figure 11-19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37" y="1988840"/>
            <a:ext cx="11556633" cy="143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312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 of ER Model with Fan Trap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At </a:t>
            </a:r>
            <a:r>
              <a:rPr lang="en-US" dirty="0"/>
              <a:t>which branch office does staff number SG37 work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8" descr="DS3-Figure 11-19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052" y="1600200"/>
            <a:ext cx="9968048" cy="370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72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of the ER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Entity </a:t>
            </a:r>
            <a:r>
              <a:rPr lang="en-US" dirty="0" smtClean="0"/>
              <a:t>types</a:t>
            </a:r>
            <a:endParaRPr lang="en-US" dirty="0"/>
          </a:p>
          <a:p>
            <a:r>
              <a:rPr lang="en-US" dirty="0"/>
              <a:t>Relationship types </a:t>
            </a:r>
          </a:p>
          <a:p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1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Restructuring ER model to remove Fan Trap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8" descr="DS3-Figure 11-20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82" y="1772816"/>
            <a:ext cx="1162717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64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 of Restructured ER Model with Fan Trap Removed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SG37 works at branch </a:t>
            </a:r>
            <a:r>
              <a:rPr lang="en-US" dirty="0" smtClean="0"/>
              <a:t>B003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9" descr="DS3-Figure 11-20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9" y="1600200"/>
            <a:ext cx="10550925" cy="3917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531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a Chasm Trap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9" descr="DS3-Figure 11-21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" y="1916832"/>
            <a:ext cx="12132583" cy="1420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584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 of ER Model with Chasm Trap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At which branch office is property PA14 available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8" descr="DS3-Figure 11-21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75" y="1600200"/>
            <a:ext cx="10614433" cy="384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688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 restructured to remove Chasm Trap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9" descr="DS3-Figure 11-22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1" y="2060848"/>
            <a:ext cx="10518178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14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 of Restructured ER Model with Chasm Trap Removed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9" descr="DS3-Figure 11-22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60" y="1567223"/>
            <a:ext cx="6480720" cy="4977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7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</a:t>
            </a:r>
            <a:r>
              <a:rPr lang="en-US" dirty="0"/>
              <a:t>13 - </a:t>
            </a: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Limitations of basic concepts of the ER model and requirements to represent more complex applications using additional data modeling concepts. </a:t>
            </a:r>
          </a:p>
          <a:p>
            <a:r>
              <a:rPr lang="en-US" dirty="0"/>
              <a:t>Most useful additional data modeling concept of Enhanced ER (EER) model is called specialization/generalization.</a:t>
            </a:r>
          </a:p>
          <a:p>
            <a:r>
              <a:rPr lang="en-US" dirty="0"/>
              <a:t>A diagrammatic technique for displaying specialization/generalization in an EER diagram using UML.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0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Enhanced Entity-Relationship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Since 1980s there has been an increase in emergence of new database applications with more demanding requirements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Basic concepts of ER modeling are not sufficient to represent requirements of newer, more complex applications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Response is development of additional ‘semantic’ modeling </a:t>
            </a:r>
            <a:r>
              <a:rPr lang="en-US" dirty="0" smtClean="0"/>
              <a:t>concepts.</a:t>
            </a:r>
          </a:p>
          <a:p>
            <a:r>
              <a:rPr lang="en-US" dirty="0"/>
              <a:t>Semantic concepts are incorporated into the original ER model and called the Enhanced Entity-Relationship (EER) model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Examples of additional concept of EER model is called specialization / generalization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0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Specialization / Generalization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Superclass</a:t>
            </a:r>
          </a:p>
          <a:p>
            <a:pPr lvl="1"/>
            <a:r>
              <a:rPr lang="en-US" dirty="0"/>
              <a:t>An entity type that includes one or more distinct subgroupings of its occurrences. </a:t>
            </a:r>
          </a:p>
          <a:p>
            <a:r>
              <a:rPr lang="en-US" dirty="0" smtClean="0"/>
              <a:t>Subclass</a:t>
            </a:r>
            <a:endParaRPr lang="en-US" dirty="0"/>
          </a:p>
          <a:p>
            <a:pPr lvl="1"/>
            <a:r>
              <a:rPr lang="en-US" dirty="0"/>
              <a:t>A distinct subgrouping of occurrences of an entity type. </a:t>
            </a:r>
          </a:p>
          <a:p>
            <a:r>
              <a:rPr lang="en-US" dirty="0"/>
              <a:t>Superclass/subclass relationship is one-to-one (1:1). </a:t>
            </a:r>
          </a:p>
          <a:p>
            <a:r>
              <a:rPr lang="en-US" dirty="0" smtClean="0"/>
              <a:t>Superclass </a:t>
            </a:r>
            <a:r>
              <a:rPr lang="en-US" dirty="0"/>
              <a:t>may contain overlapping or distinct subclasses. </a:t>
            </a:r>
          </a:p>
          <a:p>
            <a:r>
              <a:rPr lang="en-US" dirty="0" smtClean="0"/>
              <a:t>Not </a:t>
            </a:r>
            <a:r>
              <a:rPr lang="en-US" dirty="0"/>
              <a:t>all members of a superclass need be a member of a subclass.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7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Specialization / Generalization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Attribute Inheritance</a:t>
            </a:r>
          </a:p>
          <a:p>
            <a:pPr lvl="1"/>
            <a:r>
              <a:rPr lang="en-US" dirty="0"/>
              <a:t>An entity in a subclass represents same ‘real world’ object as in superclass, and may possess subclass-specific attributes, as well as those associated with the superclass. </a:t>
            </a:r>
            <a:endParaRPr lang="en-US" dirty="0" smtClean="0"/>
          </a:p>
          <a:p>
            <a:r>
              <a:rPr lang="en-US" dirty="0"/>
              <a:t>Specialization </a:t>
            </a:r>
          </a:p>
          <a:p>
            <a:pPr lvl="1"/>
            <a:r>
              <a:rPr lang="en-US" dirty="0" smtClean="0"/>
              <a:t>Process </a:t>
            </a:r>
            <a:r>
              <a:rPr lang="en-US" dirty="0"/>
              <a:t>of maximizing differences between members of an entity by identifying their distinguishing characteristics. </a:t>
            </a:r>
          </a:p>
          <a:p>
            <a:r>
              <a:rPr lang="en-US" dirty="0" smtClean="0"/>
              <a:t>Generalization</a:t>
            </a:r>
            <a:endParaRPr lang="en-US" dirty="0"/>
          </a:p>
          <a:p>
            <a:pPr lvl="1"/>
            <a:r>
              <a:rPr lang="en-US" dirty="0"/>
              <a:t>Process of minimizing differences between entities by identifying their common characteristics.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9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Entity type</a:t>
            </a:r>
          </a:p>
          <a:p>
            <a:pPr lvl="1"/>
            <a:r>
              <a:rPr lang="en-US" dirty="0"/>
              <a:t>Group of objects with same properties,  identified by enterprise as having an independent existence. </a:t>
            </a:r>
          </a:p>
          <a:p>
            <a:r>
              <a:rPr lang="en-US" dirty="0"/>
              <a:t>Entity occurrence</a:t>
            </a:r>
          </a:p>
          <a:p>
            <a:pPr lvl="1"/>
            <a:r>
              <a:rPr lang="en-US" dirty="0"/>
              <a:t>Uniquely identifiable object of an entity type.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9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AllStaff</a:t>
            </a:r>
            <a:r>
              <a:rPr lang="en-US" dirty="0"/>
              <a:t> relation holding details of all staff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3" descr="DS3-Figure 12-0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29" y="1484785"/>
            <a:ext cx="10315923" cy="51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610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Specialization/generalization of Staff entity into subclasses representing job roles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9" descr="DS3-Figure 12-0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044" y="1052736"/>
            <a:ext cx="7952880" cy="502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699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Specialization/generalization of Staff entity into job roles and contracts of employment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9" descr="DS3-Figure 12-0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117" y="1556791"/>
            <a:ext cx="8477904" cy="489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506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EER diagram with shared subclass and subclass with its own subclass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9" descr="DS3-Figure 12-0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97" y="1556792"/>
            <a:ext cx="6940523" cy="518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65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on Specialization / Generalization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constraints that may apply to a specialization/generalization: </a:t>
            </a:r>
          </a:p>
          <a:p>
            <a:pPr lvl="1"/>
            <a:r>
              <a:rPr lang="en-US" dirty="0"/>
              <a:t>participation constraints  </a:t>
            </a:r>
          </a:p>
          <a:p>
            <a:pPr lvl="1"/>
            <a:r>
              <a:rPr lang="en-US" dirty="0"/>
              <a:t>disjoint constraints. </a:t>
            </a:r>
          </a:p>
          <a:p>
            <a:r>
              <a:rPr lang="en-US" dirty="0" smtClean="0"/>
              <a:t>Participation </a:t>
            </a:r>
            <a:r>
              <a:rPr lang="en-US" dirty="0"/>
              <a:t>constraint</a:t>
            </a:r>
          </a:p>
          <a:p>
            <a:pPr lvl="1"/>
            <a:r>
              <a:rPr lang="en-US" dirty="0"/>
              <a:t>Determines whether every member in superclass must participate as a </a:t>
            </a:r>
            <a:r>
              <a:rPr lang="en-US" dirty="0" smtClean="0"/>
              <a:t>member </a:t>
            </a:r>
            <a:r>
              <a:rPr lang="en-US" dirty="0"/>
              <a:t>of a subclass. </a:t>
            </a:r>
          </a:p>
          <a:p>
            <a:pPr lvl="1"/>
            <a:r>
              <a:rPr lang="en-US" dirty="0"/>
              <a:t>May be mandatory or optional.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1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on Specialization / Generalization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Disjoint constraint </a:t>
            </a:r>
          </a:p>
          <a:p>
            <a:pPr lvl="1"/>
            <a:r>
              <a:rPr lang="en-US" dirty="0"/>
              <a:t>Describes relationship between members of the subclasses and indicates whether member of a superclass can be a member of one, or more than one, subclass. </a:t>
            </a:r>
          </a:p>
          <a:p>
            <a:pPr lvl="1"/>
            <a:r>
              <a:rPr lang="en-US" dirty="0"/>
              <a:t>May be disjoint or </a:t>
            </a:r>
            <a:r>
              <a:rPr lang="en-US" dirty="0" err="1"/>
              <a:t>nondisjoint</a:t>
            </a:r>
            <a:r>
              <a:rPr lang="en-US" dirty="0" smtClean="0"/>
              <a:t>.</a:t>
            </a:r>
          </a:p>
          <a:p>
            <a:r>
              <a:rPr lang="en-US" dirty="0"/>
              <a:t>There are four categories of constraints of specialization and generalization:</a:t>
            </a:r>
          </a:p>
          <a:p>
            <a:pPr lvl="1"/>
            <a:r>
              <a:rPr lang="en-US" dirty="0"/>
              <a:t>mandatory and disjoint</a:t>
            </a:r>
          </a:p>
          <a:p>
            <a:pPr lvl="1"/>
            <a:r>
              <a:rPr lang="en-US" dirty="0"/>
              <a:t>optional and disjoint</a:t>
            </a:r>
          </a:p>
          <a:p>
            <a:pPr lvl="1"/>
            <a:r>
              <a:rPr lang="en-US" dirty="0"/>
              <a:t>mandatory and </a:t>
            </a:r>
            <a:r>
              <a:rPr lang="en-US" dirty="0" err="1"/>
              <a:t>nondisjoint</a:t>
            </a:r>
            <a:endParaRPr lang="en-US" dirty="0"/>
          </a:p>
          <a:p>
            <a:pPr lvl="1"/>
            <a:r>
              <a:rPr lang="en-US" dirty="0"/>
              <a:t>optional and </a:t>
            </a:r>
            <a:r>
              <a:rPr lang="en-US" dirty="0" err="1"/>
              <a:t>nondisjoint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6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DreamHome</a:t>
            </a:r>
            <a:r>
              <a:rPr lang="en-US" dirty="0"/>
              <a:t> worked example - Staff Superclass with Supervisor and Manager subclasses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5" descr="C12NF0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9" t="-934"/>
          <a:stretch>
            <a:fillRect/>
          </a:stretch>
        </p:blipFill>
        <p:spPr>
          <a:xfrm>
            <a:off x="2518216" y="1556791"/>
            <a:ext cx="7423412" cy="5072609"/>
          </a:xfrm>
          <a:noFill/>
        </p:spPr>
      </p:pic>
    </p:spTree>
    <p:extLst>
      <p:ext uri="{BB962C8B-B14F-4D97-AF65-F5344CB8AC3E}">
        <p14:creationId xmlns:p14="http://schemas.microsoft.com/office/powerpoint/2010/main" val="166970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DreamHome</a:t>
            </a:r>
            <a:r>
              <a:rPr lang="en-US" dirty="0"/>
              <a:t> worked example - Owner Superclass with </a:t>
            </a:r>
            <a:r>
              <a:rPr lang="en-US" dirty="0" err="1"/>
              <a:t>PrivateOwner</a:t>
            </a:r>
            <a:r>
              <a:rPr lang="en-US" dirty="0"/>
              <a:t> and </a:t>
            </a:r>
            <a:r>
              <a:rPr lang="en-US" dirty="0" err="1"/>
              <a:t>BusinessOwner</a:t>
            </a:r>
            <a:r>
              <a:rPr lang="en-US" dirty="0"/>
              <a:t> subclasses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57</a:t>
            </a:fld>
            <a:endParaRPr lang="en-US"/>
          </a:p>
        </p:txBody>
      </p:sp>
      <p:pic>
        <p:nvPicPr>
          <p:cNvPr id="5" name="Content Placeholder 4" descr="DS3-Figure 12-0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406" y="1600199"/>
            <a:ext cx="6987398" cy="4848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570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DreamHome</a:t>
            </a:r>
            <a:r>
              <a:rPr lang="en-US" dirty="0"/>
              <a:t> worked example - Owner Superclass with </a:t>
            </a:r>
            <a:r>
              <a:rPr lang="en-US" dirty="0" err="1"/>
              <a:t>PrivateOwner</a:t>
            </a:r>
            <a:r>
              <a:rPr lang="en-US" dirty="0"/>
              <a:t> and </a:t>
            </a:r>
            <a:r>
              <a:rPr lang="en-US" dirty="0" err="1"/>
              <a:t>BusinessOwner</a:t>
            </a:r>
            <a:r>
              <a:rPr lang="en-US" dirty="0"/>
              <a:t> subclasses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5" descr="C12NF0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58" r="29570"/>
          <a:stretch>
            <a:fillRect/>
          </a:stretch>
        </p:blipFill>
        <p:spPr>
          <a:xfrm>
            <a:off x="3430116" y="1443273"/>
            <a:ext cx="5400600" cy="5183565"/>
          </a:xfrm>
          <a:noFill/>
        </p:spPr>
      </p:pic>
    </p:spTree>
    <p:extLst>
      <p:ext uri="{BB962C8B-B14F-4D97-AF65-F5344CB8AC3E}">
        <p14:creationId xmlns:p14="http://schemas.microsoft.com/office/powerpoint/2010/main" val="27846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Entity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6" descr="DS3-Figure 11-0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00" y="1539336"/>
            <a:ext cx="5904656" cy="5174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459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 of Staff and Branch entity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8" descr="DS3-Figure 11-0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472" y="1600200"/>
            <a:ext cx="8420603" cy="484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666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 type</a:t>
            </a:r>
          </a:p>
          <a:p>
            <a:pPr lvl="1"/>
            <a:r>
              <a:rPr lang="en-US" dirty="0"/>
              <a:t>Set of meaningful associations among entity types. </a:t>
            </a:r>
          </a:p>
          <a:p>
            <a:r>
              <a:rPr lang="en-US" dirty="0"/>
              <a:t>Relationship occurrence</a:t>
            </a:r>
          </a:p>
          <a:p>
            <a:pPr lvl="1"/>
            <a:r>
              <a:rPr lang="en-US" dirty="0"/>
              <a:t>Uniquely identifiable association, which includes one occurrence from each participating entity type.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 of </a:t>
            </a:r>
            <a:r>
              <a:rPr lang="en-US" i="1" dirty="0"/>
              <a:t>Has</a:t>
            </a:r>
            <a:r>
              <a:rPr lang="en-US" dirty="0"/>
              <a:t> relationship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1029" descr="DS3-Figure 11-0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735" y="1600199"/>
            <a:ext cx="9363337" cy="484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799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inental World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08F0FFE9AE4B4A92A9A0DDC3BB8057" ma:contentTypeVersion="2" ma:contentTypeDescription="Create a new document." ma:contentTypeScope="" ma:versionID="3a30e29ccd112bb53202c20662ece566">
  <xsd:schema xmlns:xsd="http://www.w3.org/2001/XMLSchema" xmlns:xs="http://www.w3.org/2001/XMLSchema" xmlns:p="http://schemas.microsoft.com/office/2006/metadata/properties" xmlns:ns2="426ecf08-e426-43fe-9f5c-4b4c24de70dd" targetNamespace="http://schemas.microsoft.com/office/2006/metadata/properties" ma:root="true" ma:fieldsID="c791804b585eea21741add535ae16155" ns2:_="">
    <xsd:import namespace="426ecf08-e426-43fe-9f5c-4b4c24de70d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6ecf08-e426-43fe-9f5c-4b4c24de70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F10857-9BD8-4120-BF06-AAD2E125D967}"/>
</file>

<file path=customXml/itemProps2.xml><?xml version="1.0" encoding="utf-8"?>
<ds:datastoreItem xmlns:ds="http://schemas.openxmlformats.org/officeDocument/2006/customXml" ds:itemID="{1A527BE8-8FA8-47A9-8512-9399385B8DD4}"/>
</file>

<file path=customXml/itemProps3.xml><?xml version="1.0" encoding="utf-8"?>
<ds:datastoreItem xmlns:ds="http://schemas.openxmlformats.org/officeDocument/2006/customXml" ds:itemID="{CDF4671F-319D-4C6C-AE56-65D915C2AB3D}"/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World  presentation (widescreen)</Template>
  <TotalTime>0</TotalTime>
  <Words>1390</Words>
  <Application>Microsoft Office PowerPoint</Application>
  <PresentationFormat>Custom</PresentationFormat>
  <Paragraphs>250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Century Gothic</vt:lpstr>
      <vt:lpstr>Continental World 16x9</vt:lpstr>
      <vt:lpstr>CSE 204 - INTRO TO Database Systems E-R Modeling</vt:lpstr>
      <vt:lpstr>Outline</vt:lpstr>
      <vt:lpstr>ER diagram of Branch user views of DreamHome</vt:lpstr>
      <vt:lpstr>Concepts of the ER Model</vt:lpstr>
      <vt:lpstr>Entity Type</vt:lpstr>
      <vt:lpstr>Examples of Entity Types</vt:lpstr>
      <vt:lpstr>ER diagram of Staff and Branch entity types</vt:lpstr>
      <vt:lpstr>Relationship Types</vt:lpstr>
      <vt:lpstr>Semantic net of Has relationship type</vt:lpstr>
      <vt:lpstr>ER diagram of Branch Has Staff relationship </vt:lpstr>
      <vt:lpstr>Relationship Types</vt:lpstr>
      <vt:lpstr>relationships</vt:lpstr>
      <vt:lpstr>Relationship Types</vt:lpstr>
      <vt:lpstr>Recursive relationship called Supervises with role names</vt:lpstr>
      <vt:lpstr>Entities associated through two distinct relationships with role names</vt:lpstr>
      <vt:lpstr>Attributes</vt:lpstr>
      <vt:lpstr>Attributes</vt:lpstr>
      <vt:lpstr>Keys</vt:lpstr>
      <vt:lpstr>ER diagram of  Staff and  Branch entities and their attributes</vt:lpstr>
      <vt:lpstr>Entity Type</vt:lpstr>
      <vt:lpstr>Strong entity type called Client and weak entity type called Preference </vt:lpstr>
      <vt:lpstr>Relationship called Advertises with attributes</vt:lpstr>
      <vt:lpstr>Structural Constraints</vt:lpstr>
      <vt:lpstr>Structural Constraints</vt:lpstr>
      <vt:lpstr>Semantic net of Staff Manages Branch relationship type </vt:lpstr>
      <vt:lpstr>Multiplicity of Staff Manages Branch (1:1) relationship </vt:lpstr>
      <vt:lpstr>Semantic net of Staff Oversees PropertyForRent relationship type</vt:lpstr>
      <vt:lpstr>Multiplicity of Staff Oversees PropertyForRent (1:*) relationship type </vt:lpstr>
      <vt:lpstr>Semantic net of Newspaper Advertises PropertyForRent  relationship type </vt:lpstr>
      <vt:lpstr>Multiplicity of Newspaper Advertises PropertyForRent (*:*) relationship </vt:lpstr>
      <vt:lpstr>Structural Constraints</vt:lpstr>
      <vt:lpstr>Semantic net of ternary Registers relationship with values for Staff and Branch entities fixed </vt:lpstr>
      <vt:lpstr>Multiplicity of ternary Registers relationship</vt:lpstr>
      <vt:lpstr>Summary of multiplicity constraints</vt:lpstr>
      <vt:lpstr>Structural Constraints</vt:lpstr>
      <vt:lpstr>Multiplicity as cardinality and participation constraints</vt:lpstr>
      <vt:lpstr>Problems with ER Models</vt:lpstr>
      <vt:lpstr>An Example of a Fan Trap</vt:lpstr>
      <vt:lpstr>Semantic Net of ER Model with Fan Trap</vt:lpstr>
      <vt:lpstr>Restructuring ER model to remove Fan Trap</vt:lpstr>
      <vt:lpstr>Semantic Net of Restructured ER Model with Fan Trap Removed</vt:lpstr>
      <vt:lpstr>An Example of a Chasm Trap</vt:lpstr>
      <vt:lpstr>Semantic Net of ER Model with Chasm Trap</vt:lpstr>
      <vt:lpstr>ER Model restructured to remove Chasm Trap</vt:lpstr>
      <vt:lpstr>Semantic Net of Restructured ER Model with Chasm Trap Removed</vt:lpstr>
      <vt:lpstr>Chapter 13 - Outline</vt:lpstr>
      <vt:lpstr>Enhanced Entity-Relationship Model</vt:lpstr>
      <vt:lpstr>Specialization / Generalization</vt:lpstr>
      <vt:lpstr>Specialization / Generalization</vt:lpstr>
      <vt:lpstr>AllStaff relation holding details of all staff </vt:lpstr>
      <vt:lpstr>Specialization/generalization of Staff entity into subclasses representing job roles</vt:lpstr>
      <vt:lpstr>Specialization/generalization of Staff entity into job roles and contracts of employment </vt:lpstr>
      <vt:lpstr>EER diagram with shared subclass and subclass with its own subclass</vt:lpstr>
      <vt:lpstr>Constraints on Specialization / Generalization </vt:lpstr>
      <vt:lpstr>Constraints on Specialization / Generalization </vt:lpstr>
      <vt:lpstr>DreamHome worked example - Staff Superclass with Supervisor and Manager subclasses </vt:lpstr>
      <vt:lpstr>DreamHome worked example - Owner Superclass with PrivateOwner and BusinessOwner subclasses</vt:lpstr>
      <vt:lpstr>DreamHome worked example - Owner Superclass with PrivateOwner and BusinessOwner subclasses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2015-09-11T13:16:30Z</dcterms:created>
  <dcterms:modified xsi:type="dcterms:W3CDTF">2019-03-11T09:12:22Z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TC028048919991</vt:lpwstr>
  </property>
  <property fmtid="{D5CDD505-2E9C-101B-9397-08002B2CF9AE}" pid="3" name="ContentTypeId">
    <vt:lpwstr>0x010100F908F0FFE9AE4B4A92A9A0DDC3BB8057</vt:lpwstr>
  </property>
</Properties>
</file>